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35"/>
  </p:normalViewPr>
  <p:slideViewPr>
    <p:cSldViewPr snapToGrid="0" snapToObjects="1">
      <p:cViewPr>
        <p:scale>
          <a:sx n="97" d="100"/>
          <a:sy n="97" d="100"/>
        </p:scale>
        <p:origin x="144" y="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5/28/19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5/28/19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5/28/19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5/28/19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5/28/19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F014-32F9-3D4F-B1CA-739605077D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sz="7200" cap="none" dirty="0">
                <a:latin typeface="Hannotate SC" panose="03000500000000000000" pitchFamily="66" charset="-122"/>
                <a:ea typeface="Hannotate SC" panose="03000500000000000000" pitchFamily="66" charset="-122"/>
              </a:rPr>
              <a:t>Set</a:t>
            </a:r>
            <a:r>
              <a:rPr lang="zh-CN" altLang="en-US" sz="7200" cap="none" dirty="0">
                <a:latin typeface="Hannotate SC" panose="03000500000000000000" pitchFamily="66" charset="-122"/>
                <a:ea typeface="Hannotate SC" panose="03000500000000000000" pitchFamily="66" charset="-122"/>
              </a:rPr>
              <a:t> </a:t>
            </a:r>
            <a:r>
              <a:rPr lang="en-US" altLang="zh-CN" sz="7200" cap="none" dirty="0">
                <a:latin typeface="Hannotate SC" panose="03000500000000000000" pitchFamily="66" charset="-122"/>
                <a:ea typeface="Hannotate SC" panose="03000500000000000000" pitchFamily="66" charset="-122"/>
              </a:rPr>
              <a:t>Theory:</a:t>
            </a:r>
            <a:r>
              <a:rPr lang="zh-CN" altLang="en-US" sz="7200" cap="none" dirty="0">
                <a:latin typeface="Hannotate SC" panose="03000500000000000000" pitchFamily="66" charset="-122"/>
                <a:ea typeface="Hannotate SC" panose="03000500000000000000" pitchFamily="66" charset="-122"/>
              </a:rPr>
              <a:t> </a:t>
            </a:r>
            <a:r>
              <a:rPr lang="en-US" altLang="zh-CN" sz="7200" cap="none" dirty="0">
                <a:latin typeface="Hannotate SC" panose="03000500000000000000" pitchFamily="66" charset="-122"/>
                <a:ea typeface="Hannotate SC" panose="03000500000000000000" pitchFamily="66" charset="-122"/>
              </a:rPr>
              <a:t>Cardinality</a:t>
            </a:r>
            <a:endParaRPr lang="en-US" sz="7200" cap="none" dirty="0"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1550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3B1EEC-1624-FF40-9112-8C06FA0441D5}"/>
                  </a:ext>
                </a:extLst>
              </p:cNvPr>
              <p:cNvSpPr txBox="1"/>
              <p:nvPr/>
            </p:nvSpPr>
            <p:spPr>
              <a:xfrm>
                <a:off x="730994" y="790080"/>
                <a:ext cx="104008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Theorem</a:t>
                </a:r>
                <a:endParaRPr lang="en-HK" altLang="zh-CN" sz="2400" b="1" dirty="0">
                  <a:latin typeface="Athelas" panose="02000503000000020003" pitchFamily="2" charset="77"/>
                  <a:ea typeface="Hannotate SC" panose="03000500000000000000" pitchFamily="66" charset="-122"/>
                  <a:cs typeface="Abadi" panose="020F0502020204030204" pitchFamily="34" charset="0"/>
                </a:endParaRPr>
              </a:p>
              <a:p>
                <a:r>
                  <a:rPr lang="en-HK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	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If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and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are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countably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infinite,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then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is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also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countably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infinite.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endParaRPr lang="en-US" altLang="zh-CN" sz="2400" dirty="0">
                  <a:latin typeface="Athelas" panose="02000503000000020003" pitchFamily="2" charset="77"/>
                  <a:ea typeface="Hannotate SC" panose="03000500000000000000" pitchFamily="66" charset="-122"/>
                  <a:cs typeface="Abadi" panose="020F0502020204030204" pitchFamily="34" charset="0"/>
                </a:endParaRPr>
              </a:p>
              <a:p>
                <a:endParaRPr lang="en-US" altLang="zh-CN" sz="2400" dirty="0">
                  <a:latin typeface="Athelas" panose="02000503000000020003" pitchFamily="2" charset="77"/>
                  <a:ea typeface="Hannotate SC" panose="03000500000000000000" pitchFamily="66" charset="-122"/>
                  <a:cs typeface="Abadi" panose="020F050202020403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3B1EEC-1624-FF40-9112-8C06FA044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94" y="790080"/>
                <a:ext cx="10400832" cy="1200329"/>
              </a:xfrm>
              <a:prstGeom prst="rect">
                <a:avLst/>
              </a:prstGeom>
              <a:blipFill>
                <a:blip r:embed="rId2"/>
                <a:stretch>
                  <a:fillRect l="-976" t="-3125" r="-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260304-B0C5-564D-BB16-9B36C8129343}"/>
                  </a:ext>
                </a:extLst>
              </p:cNvPr>
              <p:cNvSpPr txBox="1"/>
              <p:nvPr/>
            </p:nvSpPr>
            <p:spPr>
              <a:xfrm>
                <a:off x="730994" y="2230247"/>
                <a:ext cx="1040083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Proof</a:t>
                </a:r>
                <a:endParaRPr lang="en-HK" altLang="zh-CN" sz="2400" b="1" dirty="0">
                  <a:latin typeface="Athelas" panose="02000503000000020003" pitchFamily="2" charset="77"/>
                  <a:ea typeface="Hannotate SC" panose="03000500000000000000" pitchFamily="66" charset="-122"/>
                  <a:cs typeface="Abadi" panose="020F0502020204030204" pitchFamily="34" charset="0"/>
                </a:endParaRPr>
              </a:p>
              <a:p>
                <a:r>
                  <a:rPr lang="en-HK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=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{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,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1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Hannotate SC" panose="03000500000000000000" pitchFamily="66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1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,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…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}</a:t>
                </a:r>
              </a:p>
              <a:p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=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{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,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Hannotate SC" panose="03000500000000000000" pitchFamily="66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,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…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}</a:t>
                </a:r>
              </a:p>
              <a:p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=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{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,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21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Hannotate SC" panose="03000500000000000000" pitchFamily="66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,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,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13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Hannotate SC" panose="03000500000000000000" pitchFamily="66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,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…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}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is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also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countable.</a:t>
                </a:r>
              </a:p>
              <a:p>
                <a:endParaRPr lang="en-US" altLang="zh-CN" sz="2400" dirty="0">
                  <a:latin typeface="Athelas" panose="02000503000000020003" pitchFamily="2" charset="77"/>
                  <a:ea typeface="Hannotate SC" panose="03000500000000000000" pitchFamily="66" charset="-122"/>
                  <a:cs typeface="Abadi" panose="020F050202020403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260304-B0C5-564D-BB16-9B36C8129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94" y="2230247"/>
                <a:ext cx="10400832" cy="1938992"/>
              </a:xfrm>
              <a:prstGeom prst="rect">
                <a:avLst/>
              </a:prstGeom>
              <a:blipFill>
                <a:blip r:embed="rId3"/>
                <a:stretch>
                  <a:fillRect l="-976" t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8A2A4A-1766-D744-92F1-072BB02D4BF9}"/>
                  </a:ext>
                </a:extLst>
              </p:cNvPr>
              <p:cNvSpPr txBox="1"/>
              <p:nvPr/>
            </p:nvSpPr>
            <p:spPr>
              <a:xfrm>
                <a:off x="3148454" y="4600080"/>
                <a:ext cx="52004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B050"/>
                    </a:solidFill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How</a:t>
                </a:r>
                <a:r>
                  <a:rPr lang="zh-CN" altLang="en-US" sz="2400" dirty="0">
                    <a:solidFill>
                      <a:srgbClr val="00B050"/>
                    </a:solidFill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about</a:t>
                </a:r>
                <a:r>
                  <a:rPr lang="zh-CN" altLang="en-US" sz="2400" dirty="0">
                    <a:solidFill>
                      <a:srgbClr val="00B050"/>
                    </a:solidFill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B050"/>
                    </a:solidFill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B050"/>
                    </a:solidFill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B050"/>
                    </a:solidFill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∪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…</a:t>
                </a:r>
                <a:r>
                  <a:rPr lang="zh-CN" altLang="en-US" sz="2400" dirty="0">
                    <a:solidFill>
                      <a:srgbClr val="00B050"/>
                    </a:solidFill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∪</a:t>
                </a:r>
                <a:r>
                  <a:rPr lang="en-US" altLang="zh-CN" sz="2400" dirty="0">
                    <a:solidFill>
                      <a:srgbClr val="00B050"/>
                    </a:solidFill>
                    <a:ea typeface="Hannotate SC" panose="03000500000000000000" pitchFamily="66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B050"/>
                    </a:solidFill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?</a:t>
                </a:r>
              </a:p>
              <a:p>
                <a:r>
                  <a:rPr lang="en-US" altLang="zh-CN" sz="2400" dirty="0">
                    <a:solidFill>
                      <a:srgbClr val="00B050"/>
                    </a:solidFill>
                    <a:ea typeface="Hannotate SC" panose="03000500000000000000" pitchFamily="66" charset="-122"/>
                  </a:rPr>
                  <a:t>Is</a:t>
                </a:r>
                <a:r>
                  <a:rPr lang="zh-CN" altLang="en-US" sz="2400" dirty="0">
                    <a:solidFill>
                      <a:srgbClr val="00B050"/>
                    </a:solidFill>
                    <a:ea typeface="Hannotate SC" panose="03000500000000000000" pitchFamily="66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B050"/>
                    </a:solidFill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B050"/>
                    </a:solidFill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B050"/>
                    </a:solidFill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∪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…</a:t>
                </a:r>
                <a:r>
                  <a:rPr lang="zh-CN" altLang="en-US" sz="2400" dirty="0">
                    <a:solidFill>
                      <a:srgbClr val="00B050"/>
                    </a:solidFill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∪</a:t>
                </a:r>
                <a:r>
                  <a:rPr lang="en-US" altLang="zh-CN" sz="2400" dirty="0">
                    <a:solidFill>
                      <a:srgbClr val="00B050"/>
                    </a:solidFill>
                    <a:ea typeface="Hannotate SC" panose="03000500000000000000" pitchFamily="66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𝐴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∞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B050"/>
                    </a:solidFill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 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countable</a:t>
                </a:r>
                <a:r>
                  <a:rPr lang="zh-CN" altLang="en-US" sz="2400" dirty="0">
                    <a:solidFill>
                      <a:srgbClr val="00B050"/>
                    </a:solidFill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rgbClr val="00B050"/>
                    </a:solidFill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?</a:t>
                </a:r>
                <a:r>
                  <a:rPr lang="zh-CN" altLang="en-US" sz="2400" dirty="0">
                    <a:solidFill>
                      <a:srgbClr val="00B050"/>
                    </a:solidFill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 </a:t>
                </a:r>
                <a:endParaRPr lang="en-US" altLang="zh-CN" sz="2400" dirty="0">
                  <a:solidFill>
                    <a:srgbClr val="00B050"/>
                  </a:solidFill>
                  <a:latin typeface="Athelas" panose="02000503000000020003" pitchFamily="2" charset="77"/>
                  <a:ea typeface="Hannotate SC" panose="03000500000000000000" pitchFamily="66" charset="-122"/>
                  <a:cs typeface="Abadi" panose="020F050202020403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8A2A4A-1766-D744-92F1-072BB02D4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454" y="4600080"/>
                <a:ext cx="5200416" cy="830997"/>
              </a:xfrm>
              <a:prstGeom prst="rect">
                <a:avLst/>
              </a:prstGeom>
              <a:blipFill>
                <a:blip r:embed="rId4"/>
                <a:stretch>
                  <a:fillRect l="-1707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34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954FC6-F06D-0343-8159-D161651D2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118" y="583461"/>
            <a:ext cx="6127613" cy="52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98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3B1EEC-1624-FF40-9112-8C06FA0441D5}"/>
                  </a:ext>
                </a:extLst>
              </p:cNvPr>
              <p:cNvSpPr txBox="1"/>
              <p:nvPr/>
            </p:nvSpPr>
            <p:spPr>
              <a:xfrm>
                <a:off x="730994" y="790080"/>
                <a:ext cx="104008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Theorem</a:t>
                </a:r>
                <a:endParaRPr lang="en-HK" altLang="zh-CN" sz="2400" b="1" dirty="0">
                  <a:latin typeface="Athelas" panose="02000503000000020003" pitchFamily="2" charset="77"/>
                  <a:ea typeface="Hannotate SC" panose="03000500000000000000" pitchFamily="66" charset="-122"/>
                  <a:cs typeface="Abadi" panose="020F0502020204030204" pitchFamily="34" charset="0"/>
                </a:endParaRPr>
              </a:p>
              <a:p>
                <a:r>
                  <a:rPr lang="en-HK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	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If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HK" altLang="zh-CN" sz="2400" i="1" dirty="0">
                        <a:latin typeface="Cambria Math" panose="02040503050406030204" pitchFamily="18" charset="0"/>
                        <a:ea typeface="Hannotate SC" panose="03000500000000000000" pitchFamily="66" charset="-122"/>
                      </a:rPr>
                      <m:t>𝐴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Hannotate SC" panose="03000500000000000000" pitchFamily="66" charset="-122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and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HK" altLang="zh-CN" sz="2400" i="1" dirty="0">
                        <a:latin typeface="Cambria Math" panose="02040503050406030204" pitchFamily="18" charset="0"/>
                        <a:ea typeface="Hannotate SC" panose="03000500000000000000" pitchFamily="66" charset="-122"/>
                      </a:rPr>
                      <m:t>𝐵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Hannotate SC" panose="03000500000000000000" pitchFamily="66" charset="-122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are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countably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infinite,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then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Hannotate SC" panose="03000500000000000000" pitchFamily="66" charset="-122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x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i="1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B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is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also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countably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infinite.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endParaRPr lang="en-US" altLang="zh-CN" sz="2400" dirty="0">
                  <a:latin typeface="Athelas" panose="02000503000000020003" pitchFamily="2" charset="77"/>
                  <a:ea typeface="Hannotate SC" panose="03000500000000000000" pitchFamily="66" charset="-122"/>
                  <a:cs typeface="Abadi" panose="020F0502020204030204" pitchFamily="34" charset="0"/>
                </a:endParaRPr>
              </a:p>
              <a:p>
                <a:endParaRPr lang="en-US" altLang="zh-CN" sz="2400" dirty="0">
                  <a:latin typeface="Athelas" panose="02000503000000020003" pitchFamily="2" charset="77"/>
                  <a:ea typeface="Hannotate SC" panose="03000500000000000000" pitchFamily="66" charset="-122"/>
                  <a:cs typeface="Abadi" panose="020F050202020403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3B1EEC-1624-FF40-9112-8C06FA044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94" y="790080"/>
                <a:ext cx="10400832" cy="1200329"/>
              </a:xfrm>
              <a:prstGeom prst="rect">
                <a:avLst/>
              </a:prstGeom>
              <a:blipFill>
                <a:blip r:embed="rId2"/>
                <a:stretch>
                  <a:fillRect l="-976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260304-B0C5-564D-BB16-9B36C8129343}"/>
                  </a:ext>
                </a:extLst>
              </p:cNvPr>
              <p:cNvSpPr txBox="1"/>
              <p:nvPr/>
            </p:nvSpPr>
            <p:spPr>
              <a:xfrm>
                <a:off x="730994" y="2230247"/>
                <a:ext cx="10400832" cy="1968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Proof</a:t>
                </a:r>
                <a:endParaRPr lang="en-HK" altLang="zh-CN" sz="2400" b="1" dirty="0">
                  <a:latin typeface="Athelas" panose="02000503000000020003" pitchFamily="2" charset="77"/>
                  <a:ea typeface="Hannotate SC" panose="03000500000000000000" pitchFamily="66" charset="-122"/>
                  <a:cs typeface="Abadi" panose="020F0502020204030204" pitchFamily="34" charset="0"/>
                </a:endParaRPr>
              </a:p>
              <a:p>
                <a:r>
                  <a:rPr lang="en-HK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HK" altLang="zh-CN" sz="2400" i="1" dirty="0">
                        <a:latin typeface="Cambria Math" panose="02040503050406030204" pitchFamily="18" charset="0"/>
                        <a:ea typeface="Hannotate SC" panose="03000500000000000000" pitchFamily="66" charset="-122"/>
                      </a:rPr>
                      <m:t>𝐴</m:t>
                    </m:r>
                    <m:r>
                      <a:rPr lang="en-HK" altLang="zh-CN" sz="2400" i="1" dirty="0">
                        <a:latin typeface="Cambria Math" panose="02040503050406030204" pitchFamily="18" charset="0"/>
                        <a:ea typeface="Hannotate SC" panose="03000500000000000000" pitchFamily="66" charset="-122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=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{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,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Hannotate SC" panose="03000500000000000000" pitchFamily="66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,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…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}</a:t>
                </a:r>
              </a:p>
              <a:p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	</a:t>
                </a:r>
                <a:r>
                  <a:rPr lang="en-US" altLang="zh-CN" sz="2400" i="1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HK" altLang="zh-CN" sz="2400" i="1" dirty="0">
                        <a:latin typeface="Cambria Math" panose="02040503050406030204" pitchFamily="18" charset="0"/>
                        <a:ea typeface="Hannotate SC" panose="03000500000000000000" pitchFamily="66" charset="-122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=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{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b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,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Hannotate SC" panose="03000500000000000000" pitchFamily="66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,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…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}</a:t>
                </a:r>
              </a:p>
              <a:p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HK" altLang="zh-CN" sz="2400" i="1" dirty="0">
                        <a:latin typeface="Cambria Math" panose="02040503050406030204" pitchFamily="18" charset="0"/>
                        <a:ea typeface="Hannotate SC" panose="03000500000000000000" pitchFamily="66" charset="-122"/>
                      </a:rPr>
                      <m:t>𝐴</m:t>
                    </m:r>
                    <m:r>
                      <a:rPr lang="en-HK" altLang="zh-CN" sz="2400" i="1" dirty="0">
                        <a:latin typeface="Cambria Math" panose="02040503050406030204" pitchFamily="18" charset="0"/>
                        <a:ea typeface="Hannotate SC" panose="03000500000000000000" pitchFamily="66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  <a:ea typeface="Hannotate SC" panose="03000500000000000000" pitchFamily="66" charset="-122"/>
                      </a:rPr>
                      <m:t>x</m:t>
                    </m:r>
                  </m:oMath>
                </a14:m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Hannotate SC" panose="03000500000000000000" pitchFamily="66" charset="-122"/>
                      </a:rPr>
                      <m:t>𝐵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Hannotate SC" panose="03000500000000000000" pitchFamily="66" charset="-122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=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{(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,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)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|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∊ </a:t>
                </a:r>
                <a14:m>
                  <m:oMath xmlns:m="http://schemas.openxmlformats.org/officeDocument/2006/math">
                    <m:r>
                      <a:rPr lang="en-HK" altLang="zh-CN" sz="2400" i="1" dirty="0">
                        <a:latin typeface="Cambria Math" panose="02040503050406030204" pitchFamily="18" charset="0"/>
                        <a:ea typeface="Hannotate SC" panose="03000500000000000000" pitchFamily="66" charset="-122"/>
                      </a:rPr>
                      <m:t>𝐴</m:t>
                    </m:r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,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∊ </a:t>
                </a:r>
                <a:r>
                  <a:rPr lang="en-US" altLang="zh-CN" sz="2400" i="1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B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}</a:t>
                </a:r>
              </a:p>
              <a:p>
                <a:endParaRPr lang="en-US" altLang="zh-CN" sz="2400" dirty="0">
                  <a:latin typeface="Athelas" panose="02000503000000020003" pitchFamily="2" charset="77"/>
                  <a:ea typeface="Hannotate SC" panose="03000500000000000000" pitchFamily="66" charset="-122"/>
                  <a:cs typeface="Abadi" panose="020F050202020403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260304-B0C5-564D-BB16-9B36C8129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94" y="2230247"/>
                <a:ext cx="10400832" cy="1968744"/>
              </a:xfrm>
              <a:prstGeom prst="rect">
                <a:avLst/>
              </a:prstGeom>
              <a:blipFill>
                <a:blip r:embed="rId3"/>
                <a:stretch>
                  <a:fillRect l="-976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08A2A4A-1766-D744-92F1-072BB02D4BF9}"/>
              </a:ext>
            </a:extLst>
          </p:cNvPr>
          <p:cNvSpPr txBox="1"/>
          <p:nvPr/>
        </p:nvSpPr>
        <p:spPr>
          <a:xfrm>
            <a:off x="1120318" y="5473185"/>
            <a:ext cx="847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Is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the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integer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point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sets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in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k-dimensional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space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countable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?</a:t>
            </a:r>
          </a:p>
          <a:p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Is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the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integer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point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sets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in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infinite-dimensional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space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countable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?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endParaRPr lang="en-US" altLang="zh-CN" sz="2400" dirty="0">
              <a:solidFill>
                <a:srgbClr val="00B050"/>
              </a:solidFill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564181-495B-FC48-88EA-32E015677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021" y="1901222"/>
            <a:ext cx="5020805" cy="342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6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3B1EEC-1624-FF40-9112-8C06FA0441D5}"/>
              </a:ext>
            </a:extLst>
          </p:cNvPr>
          <p:cNvSpPr txBox="1"/>
          <p:nvPr/>
        </p:nvSpPr>
        <p:spPr>
          <a:xfrm>
            <a:off x="1459863" y="1943020"/>
            <a:ext cx="9208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We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can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construct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one-to-one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correspondence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between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the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integer</a:t>
            </a: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point</a:t>
            </a: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sets</a:t>
            </a: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in</a:t>
            </a: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infinite-dimensional</a:t>
            </a: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space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and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real</a:t>
            </a:r>
            <a:r>
              <a: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numbers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.</a:t>
            </a:r>
          </a:p>
          <a:p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#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real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numbers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=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𝑪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6D12F6-E74F-8B40-8CA9-284D2666D0EE}"/>
              </a:ext>
            </a:extLst>
          </p:cNvPr>
          <p:cNvSpPr txBox="1"/>
          <p:nvPr/>
        </p:nvSpPr>
        <p:spPr>
          <a:xfrm>
            <a:off x="583093" y="1047121"/>
            <a:ext cx="10416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	Is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the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integer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point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sets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in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infinite-dimensional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space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countable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?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endParaRPr lang="en-US" altLang="zh-CN" sz="2400" dirty="0">
              <a:solidFill>
                <a:srgbClr val="00B050"/>
              </a:solidFill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B09D8-881D-B84D-8F3C-B65300B2F9D3}"/>
              </a:ext>
            </a:extLst>
          </p:cNvPr>
          <p:cNvSpPr txBox="1"/>
          <p:nvPr/>
        </p:nvSpPr>
        <p:spPr>
          <a:xfrm>
            <a:off x="1459863" y="4011817"/>
            <a:ext cx="9208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𝑪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&gt;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       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or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 𝑪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=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endParaRPr lang="en-US" altLang="zh-CN" sz="2400" dirty="0"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5D0BD-F543-654B-A9DD-A6E187F1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727" y="4039600"/>
            <a:ext cx="457200" cy="44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C8FBE4-6BA4-9540-8358-C1709055B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79" y="4049539"/>
            <a:ext cx="457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3B1EEC-1624-FF40-9112-8C06FA0441D5}"/>
              </a:ext>
            </a:extLst>
          </p:cNvPr>
          <p:cNvSpPr txBox="1"/>
          <p:nvPr/>
        </p:nvSpPr>
        <p:spPr>
          <a:xfrm>
            <a:off x="1022542" y="768331"/>
            <a:ext cx="10400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1.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HK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S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how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that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R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has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the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same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cardinality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as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the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open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interval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badi" panose="020B0604020104020204" pitchFamily="34" charset="0"/>
                <a:ea typeface="Hannotate SC" panose="03000500000000000000" pitchFamily="66" charset="-122"/>
                <a:cs typeface="Abadi" panose="020F0502020204030204" pitchFamily="34" charset="0"/>
              </a:rPr>
              <a:t>(-1,1).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260304-B0C5-564D-BB16-9B36C8129343}"/>
                  </a:ext>
                </a:extLst>
              </p:cNvPr>
              <p:cNvSpPr txBox="1"/>
              <p:nvPr/>
            </p:nvSpPr>
            <p:spPr>
              <a:xfrm>
                <a:off x="1022542" y="1607395"/>
                <a:ext cx="10400832" cy="1508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Proof</a:t>
                </a:r>
                <a:endParaRPr lang="en-HK" altLang="zh-CN" sz="2400" b="1" dirty="0">
                  <a:latin typeface="Athelas" panose="02000503000000020003" pitchFamily="2" charset="77"/>
                  <a:ea typeface="Hannotate SC" panose="03000500000000000000" pitchFamily="66" charset="-122"/>
                  <a:cs typeface="Abadi" panose="020F0502020204030204" pitchFamily="34" charset="0"/>
                </a:endParaRPr>
              </a:p>
              <a:p>
                <a:r>
                  <a:rPr lang="en-HK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	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first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show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that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R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has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the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same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cardinality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as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(-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fPr>
                      <m:num>
                        <m:r>
                          <a:rPr lang="zh-CN" altLang="en-US" sz="240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,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)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by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function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f(x)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=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tan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x.</a:t>
                </a:r>
              </a:p>
              <a:p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	secondly,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#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(-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,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)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=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#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badi" panose="020B0604020104020204" pitchFamily="34" charset="0"/>
                    <a:ea typeface="Hannotate SC" panose="03000500000000000000" pitchFamily="66" charset="-122"/>
                    <a:cs typeface="Abadi" panose="020F0502020204030204" pitchFamily="34" charset="0"/>
                  </a:rPr>
                  <a:t>(-1,1),</a:t>
                </a:r>
                <a:r>
                  <a:rPr lang="zh-CN" altLang="en-US" sz="2400" dirty="0">
                    <a:latin typeface="Abadi" panose="020B0604020104020204" pitchFamily="34" charset="0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by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function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g(x)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=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x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2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𝜋</m:t>
                        </m:r>
                      </m:den>
                    </m:f>
                  </m:oMath>
                </a14:m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260304-B0C5-564D-BB16-9B36C8129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42" y="1607395"/>
                <a:ext cx="10400832" cy="1508618"/>
              </a:xfrm>
              <a:prstGeom prst="rect">
                <a:avLst/>
              </a:prstGeom>
              <a:blipFill>
                <a:blip r:embed="rId2"/>
                <a:stretch>
                  <a:fillRect l="-977" t="-336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4C264DF-C1FA-9042-9042-FDAB973B2945}"/>
              </a:ext>
            </a:extLst>
          </p:cNvPr>
          <p:cNvSpPr txBox="1"/>
          <p:nvPr/>
        </p:nvSpPr>
        <p:spPr>
          <a:xfrm>
            <a:off x="1022542" y="4088001"/>
            <a:ext cx="10400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2.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HK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S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how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|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R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|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=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         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.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endParaRPr lang="en-US" altLang="zh-CN" sz="2400" dirty="0">
              <a:latin typeface="Abadi" panose="020B0604020104020204" pitchFamily="34" charset="0"/>
              <a:ea typeface="Hannotate SC" panose="03000500000000000000" pitchFamily="66" charset="-122"/>
              <a:cs typeface="Abad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AE3DAF-CF83-7B49-9D02-62CE528A0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034" y="4131574"/>
            <a:ext cx="473504" cy="4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2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8D4435-5062-6349-9AE1-054A86D6E453}"/>
              </a:ext>
            </a:extLst>
          </p:cNvPr>
          <p:cNvSpPr txBox="1"/>
          <p:nvPr/>
        </p:nvSpPr>
        <p:spPr>
          <a:xfrm>
            <a:off x="4085863" y="2721114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>
                <a:latin typeface="Hannotate SC" panose="03000500000000000000" pitchFamily="66" charset="-122"/>
                <a:ea typeface="Hannotate SC" panose="03000500000000000000" pitchFamily="66" charset="-122"/>
                <a:cs typeface="Ink Free" panose="020F0502020204030204" pitchFamily="34" charset="0"/>
              </a:rPr>
              <a:t>康托尔的无限王国</a:t>
            </a:r>
            <a:endParaRPr lang="en-US" sz="4000" dirty="0">
              <a:latin typeface="Hannotate SC" panose="03000500000000000000" pitchFamily="66" charset="-122"/>
              <a:ea typeface="Hannotate SC" panose="03000500000000000000" pitchFamily="66" charset="-122"/>
              <a:cs typeface="Ink Free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722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3B1EEC-1624-FF40-9112-8C06FA0441D5}"/>
              </a:ext>
            </a:extLst>
          </p:cNvPr>
          <p:cNvSpPr txBox="1"/>
          <p:nvPr/>
        </p:nvSpPr>
        <p:spPr>
          <a:xfrm>
            <a:off x="1068950" y="1122749"/>
            <a:ext cx="10054099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Cardinality</a:t>
            </a:r>
            <a:r>
              <a:rPr lang="zh-CN" altLang="en-US" sz="28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8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of</a:t>
            </a:r>
            <a:r>
              <a:rPr lang="zh-CN" altLang="en-US" sz="28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8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finite</a:t>
            </a:r>
            <a:r>
              <a:rPr lang="zh-CN" altLang="en-US" sz="28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8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sets</a:t>
            </a:r>
            <a:r>
              <a:rPr lang="en-US" altLang="zh-CN" sz="24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:</a:t>
            </a:r>
            <a:r>
              <a:rPr lang="zh-CN" altLang="en-US" sz="24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number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of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elements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in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the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set.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(also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called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size)</a:t>
            </a:r>
          </a:p>
          <a:p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The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cardinality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of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set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i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is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often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denoted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as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|</a:t>
            </a:r>
            <a:r>
              <a:rPr lang="en-US" altLang="zh-CN" sz="2400" i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|,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#</a:t>
            </a:r>
            <a:r>
              <a:rPr lang="en-US" altLang="zh-CN" sz="2400" i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A,</a:t>
            </a:r>
            <a:r>
              <a:rPr lang="zh-CN" altLang="en-US" sz="2400" i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card(</a:t>
            </a:r>
            <a:r>
              <a:rPr lang="en-US" altLang="zh-CN" sz="2400" i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).</a:t>
            </a:r>
          </a:p>
          <a:p>
            <a:endParaRPr lang="en-US" altLang="zh-CN" sz="2400" dirty="0"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  <a:p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Example: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set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i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=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{1,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2,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3}.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endParaRPr lang="en-HK" altLang="zh-CN" sz="2400" dirty="0"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  <a:p>
            <a:r>
              <a:rPr lang="en-US" altLang="zh-CN" sz="2400" i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contains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three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elements,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therefore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i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has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cardinality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of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3.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15F96-A7CD-E243-A89D-1F16793AD61A}"/>
              </a:ext>
            </a:extLst>
          </p:cNvPr>
          <p:cNvSpPr txBox="1"/>
          <p:nvPr/>
        </p:nvSpPr>
        <p:spPr>
          <a:xfrm>
            <a:off x="2916570" y="3857265"/>
            <a:ext cx="6358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How</a:t>
            </a:r>
            <a:r>
              <a:rPr lang="zh-CN" altLang="en-US" sz="28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8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about</a:t>
            </a:r>
            <a:r>
              <a:rPr lang="zh-CN" altLang="en-US" sz="28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8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the</a:t>
            </a:r>
            <a:r>
              <a:rPr lang="zh-CN" altLang="en-US" sz="28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8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cardinality</a:t>
            </a:r>
            <a:r>
              <a:rPr lang="zh-CN" altLang="en-US" sz="28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8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of</a:t>
            </a:r>
            <a:r>
              <a:rPr lang="zh-CN" altLang="en-US" sz="28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8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infinite</a:t>
            </a:r>
            <a:r>
              <a:rPr lang="zh-CN" altLang="en-US" sz="28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8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sets?</a:t>
            </a:r>
            <a:endParaRPr lang="en-US" altLang="zh-CN" sz="2400" dirty="0"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74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3B1EEC-1624-FF40-9112-8C06FA0441D5}"/>
              </a:ext>
            </a:extLst>
          </p:cNvPr>
          <p:cNvSpPr txBox="1"/>
          <p:nvPr/>
        </p:nvSpPr>
        <p:spPr>
          <a:xfrm>
            <a:off x="1840478" y="1122749"/>
            <a:ext cx="75310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Cardinality</a:t>
            </a:r>
            <a:r>
              <a:rPr lang="zh-CN" altLang="en-US" sz="28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8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of</a:t>
            </a:r>
            <a:r>
              <a:rPr lang="zh-CN" altLang="en-US" sz="28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8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infinite</a:t>
            </a:r>
            <a:r>
              <a:rPr lang="zh-CN" altLang="en-US" sz="28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8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sets</a:t>
            </a:r>
            <a:r>
              <a:rPr lang="en-US" altLang="zh-CN" sz="24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:</a:t>
            </a:r>
          </a:p>
          <a:p>
            <a:endParaRPr lang="en-US" altLang="zh-CN" sz="2400" b="1" dirty="0"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  <a:p>
            <a:endParaRPr lang="en-US" altLang="zh-CN" sz="2400" dirty="0"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  <a:p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The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cardinality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of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natural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numbers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is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denoted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as…….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     </a:t>
            </a:r>
            <a:endParaRPr lang="en-US" altLang="zh-CN" sz="2400" dirty="0"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931DE5-28D3-A942-B0CB-43D3D673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662" y="1629493"/>
            <a:ext cx="3454400" cy="50800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6309206-0D4C-1049-9612-F717C764E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\aleph _{\alpha }">
            <a:extLst>
              <a:ext uri="{FF2B5EF4-FFF2-40B4-BE49-F238E27FC236}">
                <a16:creationId xmlns:a16="http://schemas.microsoft.com/office/drawing/2014/main" id="{B51E2AD3-AD36-B442-AF77-A50F87F8EB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45C3309-73AF-6344-8D0B-450BE33A4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4" descr="\aleph _{\alpha }">
            <a:extLst>
              <a:ext uri="{FF2B5EF4-FFF2-40B4-BE49-F238E27FC236}">
                <a16:creationId xmlns:a16="http://schemas.microsoft.com/office/drawing/2014/main" id="{8D3AAA59-2A9C-914A-9553-248055419A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225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8FF93F-6AA8-064C-904F-B4293CBDF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462" y="2309465"/>
            <a:ext cx="457200" cy="444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31B16A-9C98-074F-BCC9-B9E2CCAF894F}"/>
              </a:ext>
            </a:extLst>
          </p:cNvPr>
          <p:cNvSpPr txBox="1"/>
          <p:nvPr/>
        </p:nvSpPr>
        <p:spPr>
          <a:xfrm>
            <a:off x="1840477" y="3429005"/>
            <a:ext cx="89778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Question: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endParaRPr lang="en-HK" altLang="zh-CN" sz="2400" dirty="0"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the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cardinality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of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positive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even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numbers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the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cardinality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of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all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integers?</a:t>
            </a: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the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cardinality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of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rational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numbers?</a:t>
            </a: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the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cardinality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of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real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numbers?</a:t>
            </a:r>
          </a:p>
        </p:txBody>
      </p:sp>
    </p:spTree>
    <p:extLst>
      <p:ext uri="{BB962C8B-B14F-4D97-AF65-F5344CB8AC3E}">
        <p14:creationId xmlns:p14="http://schemas.microsoft.com/office/powerpoint/2010/main" val="293205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3B1EEC-1624-FF40-9112-8C06FA0441D5}"/>
              </a:ext>
            </a:extLst>
          </p:cNvPr>
          <p:cNvSpPr txBox="1"/>
          <p:nvPr/>
        </p:nvSpPr>
        <p:spPr>
          <a:xfrm>
            <a:off x="2268251" y="963723"/>
            <a:ext cx="7655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|</a:t>
            </a:r>
            <a:r>
              <a:rPr lang="en-US" altLang="zh-CN" sz="2400" b="1" i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</a:t>
            </a:r>
            <a:r>
              <a:rPr lang="en-US" altLang="zh-CN" sz="24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|</a:t>
            </a:r>
            <a:r>
              <a:rPr lang="zh-CN" altLang="en-US" sz="24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=</a:t>
            </a:r>
            <a:r>
              <a:rPr lang="zh-CN" altLang="en-US" sz="24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|</a:t>
            </a:r>
            <a:r>
              <a:rPr lang="en-US" altLang="zh-CN" sz="2400" b="1" i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B</a:t>
            </a:r>
            <a:r>
              <a:rPr lang="en-US" altLang="zh-CN" sz="2400" b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|, if and only if there exists a bijection from A to B.</a:t>
            </a:r>
          </a:p>
          <a:p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(This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is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true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for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both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finite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sets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and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infinite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sets.)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73A652-BA76-6E41-87A3-8F0AAE82F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12513"/>
            <a:ext cx="4756755" cy="2131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D6648-1315-EF4F-8709-F689AB98E0C1}"/>
              </a:ext>
            </a:extLst>
          </p:cNvPr>
          <p:cNvSpPr txBox="1"/>
          <p:nvPr/>
        </p:nvSpPr>
        <p:spPr>
          <a:xfrm>
            <a:off x="2645342" y="2828835"/>
            <a:ext cx="2602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Example:</a:t>
            </a:r>
          </a:p>
          <a:p>
            <a:r>
              <a:rPr lang="en-US" altLang="zh-CN" sz="2400" i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</a:t>
            </a:r>
            <a:r>
              <a:rPr lang="zh-CN" altLang="en-US" sz="2400" i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=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{a,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b,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c,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d}</a:t>
            </a:r>
            <a:endParaRPr lang="en-HK" altLang="zh-CN" sz="2400" i="1" dirty="0"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  <a:p>
            <a:r>
              <a:rPr lang="en-US" altLang="zh-CN" sz="2400" i="1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B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=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{1,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2,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3,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Calvin}</a:t>
            </a:r>
          </a:p>
        </p:txBody>
      </p:sp>
    </p:spTree>
    <p:extLst>
      <p:ext uri="{BB962C8B-B14F-4D97-AF65-F5344CB8AC3E}">
        <p14:creationId xmlns:p14="http://schemas.microsoft.com/office/powerpoint/2010/main" val="87576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3B1EEC-1624-FF40-9112-8C06FA0441D5}"/>
              </a:ext>
            </a:extLst>
          </p:cNvPr>
          <p:cNvSpPr txBox="1"/>
          <p:nvPr/>
        </p:nvSpPr>
        <p:spPr>
          <a:xfrm>
            <a:off x="967408" y="976976"/>
            <a:ext cx="106282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Any set X that has the same cardinality as the set of the natural numbers, </a:t>
            </a:r>
          </a:p>
          <a:p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or |X|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=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|N|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=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  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  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, is said to be a </a:t>
            </a:r>
            <a:r>
              <a:rPr lang="en-US" altLang="zh-CN" sz="2400" b="1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countably infinite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set.</a:t>
            </a:r>
          </a:p>
          <a:p>
            <a:endParaRPr lang="en-US" altLang="zh-CN" sz="2400" dirty="0"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  <a:p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Basically, an infinite set is countable if its elements can be listed in an inclusive and organized way. “Listable” might be a better word, but it is not really used.</a:t>
            </a:r>
          </a:p>
          <a:p>
            <a:endParaRPr lang="en-US" altLang="zh-CN" sz="2400" dirty="0"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  <a:p>
            <a:endParaRPr lang="en-US" altLang="zh-CN" sz="2400" dirty="0"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  <a:p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Any set X with cardinality greater than that of the natural numbers, or |X|&gt;|N|,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is said to be </a:t>
            </a:r>
            <a:r>
              <a:rPr lang="en-US" altLang="zh-CN" sz="2400" b="1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uncountable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.</a:t>
            </a:r>
          </a:p>
          <a:p>
            <a:endParaRPr lang="en-US" altLang="zh-CN" sz="2400" dirty="0"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179A9-024C-C644-8334-4C8C128EA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078" y="1355307"/>
            <a:ext cx="457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54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3B1EEC-1624-FF40-9112-8C06FA0441D5}"/>
              </a:ext>
            </a:extLst>
          </p:cNvPr>
          <p:cNvSpPr txBox="1"/>
          <p:nvPr/>
        </p:nvSpPr>
        <p:spPr>
          <a:xfrm>
            <a:off x="1261084" y="1196597"/>
            <a:ext cx="107171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400" dirty="0"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  <a:p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1.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#positive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even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numbers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=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      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.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Function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f(n)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=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2n.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(a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one-to-one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correspondence)</a:t>
            </a:r>
          </a:p>
          <a:p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can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be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written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as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2,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4,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6,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8,…</a:t>
            </a:r>
          </a:p>
          <a:p>
            <a:endParaRPr lang="en-US" altLang="zh-CN" sz="2400" dirty="0"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  <a:p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2.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#integers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=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endParaRPr lang="en-US" altLang="zh-CN" sz="2400" dirty="0"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  <a:p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Can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be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written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as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badi" panose="020B0604020104020204" pitchFamily="34" charset="0"/>
                <a:ea typeface="Hannotate SC" panose="03000500000000000000" pitchFamily="66" charset="-122"/>
                <a:cs typeface="Abadi" panose="020F0502020204030204" pitchFamily="34" charset="0"/>
              </a:rPr>
              <a:t>0,</a:t>
            </a:r>
            <a:r>
              <a:rPr lang="zh-CN" altLang="en-US" sz="2400" dirty="0">
                <a:latin typeface="Abadi" panose="020B0604020104020204" pitchFamily="34" charset="0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badi" panose="020B0604020104020204" pitchFamily="34" charset="0"/>
                <a:ea typeface="Hannotate SC" panose="03000500000000000000" pitchFamily="66" charset="-122"/>
                <a:cs typeface="Abadi" panose="020F0502020204030204" pitchFamily="34" charset="0"/>
              </a:rPr>
              <a:t>1,</a:t>
            </a:r>
            <a:r>
              <a:rPr lang="zh-CN" altLang="en-US" sz="2400" dirty="0">
                <a:latin typeface="Abadi" panose="020B0604020104020204" pitchFamily="34" charset="0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badi" panose="020B0604020104020204" pitchFamily="34" charset="0"/>
                <a:ea typeface="Hannotate SC" panose="03000500000000000000" pitchFamily="66" charset="-122"/>
                <a:cs typeface="Abadi" panose="020F0502020204030204" pitchFamily="34" charset="0"/>
              </a:rPr>
              <a:t>-1,</a:t>
            </a:r>
            <a:r>
              <a:rPr lang="zh-CN" altLang="en-US" sz="2400" dirty="0">
                <a:latin typeface="Abadi" panose="020B0604020104020204" pitchFamily="34" charset="0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badi" panose="020B0604020104020204" pitchFamily="34" charset="0"/>
                <a:ea typeface="Hannotate SC" panose="03000500000000000000" pitchFamily="66" charset="-122"/>
                <a:cs typeface="Abadi" panose="020F0502020204030204" pitchFamily="34" charset="0"/>
              </a:rPr>
              <a:t>2,</a:t>
            </a:r>
            <a:r>
              <a:rPr lang="zh-CN" altLang="en-US" sz="2400" dirty="0">
                <a:latin typeface="Abadi" panose="020B0604020104020204" pitchFamily="34" charset="0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badi" panose="020B0604020104020204" pitchFamily="34" charset="0"/>
                <a:ea typeface="Hannotate SC" panose="03000500000000000000" pitchFamily="66" charset="-122"/>
                <a:cs typeface="Abadi" panose="020F0502020204030204" pitchFamily="34" charset="0"/>
              </a:rPr>
              <a:t>-2,…</a:t>
            </a:r>
          </a:p>
          <a:p>
            <a:endParaRPr lang="en-US" altLang="zh-CN" sz="2400" dirty="0"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  <a:p>
            <a:pPr algn="ctr"/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Hilbert’s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Paradox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of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the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Grand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Hotel</a:t>
            </a:r>
          </a:p>
          <a:p>
            <a:endParaRPr lang="en-US" altLang="zh-CN" sz="2400" dirty="0"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27A06-DA5E-5E44-9040-E9489A0D1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684" y="1587030"/>
            <a:ext cx="4572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4830A-82D5-8649-91B2-BB86EF501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519" y="2644923"/>
            <a:ext cx="457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0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3B1EEC-1624-FF40-9112-8C06FA0441D5}"/>
              </a:ext>
            </a:extLst>
          </p:cNvPr>
          <p:cNvSpPr txBox="1"/>
          <p:nvPr/>
        </p:nvSpPr>
        <p:spPr>
          <a:xfrm>
            <a:off x="569842" y="1028115"/>
            <a:ext cx="10416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Consider a hotel with infinitely many rooms, all of which are occupied (filled at capacity).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CFA0A-D8B9-0642-B133-60A2BAB6394D}"/>
              </a:ext>
            </a:extLst>
          </p:cNvPr>
          <p:cNvSpPr txBox="1"/>
          <p:nvPr/>
        </p:nvSpPr>
        <p:spPr>
          <a:xfrm>
            <a:off x="569842" y="354415"/>
            <a:ext cx="10416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Hilbert’s</a:t>
            </a:r>
            <a:r>
              <a:rPr lang="zh-CN" altLang="en-US" sz="2400" b="1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Grand</a:t>
            </a:r>
            <a:r>
              <a:rPr lang="zh-CN" altLang="en-US" sz="2400" b="1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Hotel</a:t>
            </a:r>
            <a:r>
              <a:rPr lang="zh-CN" altLang="en-US" sz="2400" b="1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 </a:t>
            </a:r>
            <a:endParaRPr lang="en-US" altLang="zh-CN" sz="2400" b="1" dirty="0">
              <a:solidFill>
                <a:srgbClr val="00B050"/>
              </a:solidFill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0F05C-79DD-234A-ADD9-867ECFDBC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499" y="2471589"/>
            <a:ext cx="4868160" cy="2527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F08414-DA7D-4447-A534-4B6CB58A5BEC}"/>
              </a:ext>
            </a:extLst>
          </p:cNvPr>
          <p:cNvSpPr txBox="1"/>
          <p:nvPr/>
        </p:nvSpPr>
        <p:spPr>
          <a:xfrm>
            <a:off x="588340" y="2200437"/>
            <a:ext cx="59714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k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new arrivals to the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filled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hotel.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endParaRPr lang="en-HK" altLang="zh-CN" sz="2400" dirty="0"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  <a:p>
            <a:pPr lvl="1"/>
            <a:r>
              <a:rPr lang="en-HK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Everybody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HK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moves up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K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HK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rooms, so if they are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HK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in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HK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room n they move to room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HK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n +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k.</a:t>
            </a:r>
          </a:p>
          <a:p>
            <a:pPr lvl="1"/>
            <a:r>
              <a:rPr lang="en-HK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Correspondence </a:t>
            </a:r>
            <a:r>
              <a:rPr lang="en-HK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n → n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HK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+</a:t>
            </a:r>
            <a:r>
              <a:rPr lang="zh-CN" altLang="en-US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k</a:t>
            </a:r>
            <a:r>
              <a:rPr lang="en-HK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</a:p>
          <a:p>
            <a:endParaRPr lang="en-HK" altLang="zh-CN" sz="2400" dirty="0">
              <a:solidFill>
                <a:srgbClr val="00B050"/>
              </a:solidFill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Infinite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number of new arrivals.</a:t>
            </a:r>
          </a:p>
          <a:p>
            <a:pPr lvl="1"/>
            <a:r>
              <a:rPr lang="en-HK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Everybody moves to the room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HK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with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HK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number twice that of their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HK" altLang="zh-CN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current room:</a:t>
            </a:r>
            <a:r>
              <a:rPr lang="zh-CN" altLang="en-US" sz="2400" dirty="0"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 </a:t>
            </a:r>
            <a:r>
              <a:rPr lang="en-HK" altLang="zh-CN" sz="2400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n → 2n</a:t>
            </a:r>
            <a:endParaRPr lang="en-US" altLang="zh-CN" sz="2400" dirty="0">
              <a:solidFill>
                <a:srgbClr val="00B050"/>
              </a:solidFill>
              <a:latin typeface="Athelas" panose="02000503000000020003" pitchFamily="2" charset="77"/>
              <a:ea typeface="Hannotate SC" panose="03000500000000000000" pitchFamily="66" charset="-122"/>
              <a:cs typeface="Abad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3F285F-5C9F-044F-8620-70BF28372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302" y="1645607"/>
            <a:ext cx="1999698" cy="5548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6DDFDA-43BE-574E-9C59-A6BD78427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041" y="5518735"/>
            <a:ext cx="2146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0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3B1EEC-1624-FF40-9112-8C06FA0441D5}"/>
                  </a:ext>
                </a:extLst>
              </p:cNvPr>
              <p:cNvSpPr txBox="1"/>
              <p:nvPr/>
            </p:nvSpPr>
            <p:spPr>
              <a:xfrm>
                <a:off x="1459865" y="1399681"/>
                <a:ext cx="7445594" cy="2473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2400" dirty="0">
                  <a:latin typeface="Athelas" panose="02000503000000020003" pitchFamily="2" charset="77"/>
                  <a:ea typeface="Hannotate SC" panose="03000500000000000000" pitchFamily="66" charset="-122"/>
                  <a:cs typeface="Abadi" panose="020F0502020204030204" pitchFamily="34" charset="0"/>
                </a:endParaRPr>
              </a:p>
              <a:p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We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only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consider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positive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rational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numbers.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endParaRPr lang="en-HK" altLang="zh-CN" sz="2400" dirty="0">
                  <a:latin typeface="Athelas" panose="02000503000000020003" pitchFamily="2" charset="77"/>
                  <a:ea typeface="Hannotate SC" panose="03000500000000000000" pitchFamily="66" charset="-122"/>
                  <a:cs typeface="Abadi" panose="020F0502020204030204" pitchFamily="34" charset="0"/>
                </a:endParaRPr>
              </a:p>
              <a:p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Rational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numbers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=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all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fractions.</a:t>
                </a:r>
              </a:p>
              <a:p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Q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=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{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𝑝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Hannotate SC" panose="03000500000000000000" pitchFamily="66" charset="-122"/>
                          </a:rPr>
                          <m:t>𝑞</m:t>
                        </m:r>
                      </m:den>
                    </m:f>
                  </m:oMath>
                </a14:m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|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p,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q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∊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N,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q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≠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0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}</a:t>
                </a:r>
              </a:p>
              <a:p>
                <a:endParaRPr lang="en-US" altLang="zh-CN" sz="2400" dirty="0">
                  <a:latin typeface="Athelas" panose="02000503000000020003" pitchFamily="2" charset="77"/>
                  <a:ea typeface="Hannotate SC" panose="03000500000000000000" pitchFamily="66" charset="-122"/>
                  <a:cs typeface="Abadi" panose="020F0502020204030204" pitchFamily="34" charset="0"/>
                </a:endParaRPr>
              </a:p>
              <a:p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#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rational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numbers</a:t>
                </a:r>
                <a:r>
                  <a:rPr lang="zh-CN" altLang="en-US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Athelas" panose="02000503000000020003" pitchFamily="2" charset="77"/>
                    <a:ea typeface="Hannotate SC" panose="03000500000000000000" pitchFamily="66" charset="-122"/>
                    <a:cs typeface="Abadi" panose="020F0502020204030204" pitchFamily="34" charset="0"/>
                  </a:rPr>
                  <a:t>=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3B1EEC-1624-FF40-9112-8C06FA044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865" y="1399681"/>
                <a:ext cx="7445594" cy="2473819"/>
              </a:xfrm>
              <a:prstGeom prst="rect">
                <a:avLst/>
              </a:prstGeom>
              <a:blipFill>
                <a:blip r:embed="rId2"/>
                <a:stretch>
                  <a:fillRect l="-1193" b="-4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222F12E-BBF3-C94D-988B-B702F5E3F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940" y="3429000"/>
            <a:ext cx="457200" cy="444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6D12F6-E74F-8B40-8CA9-284D2666D0EE}"/>
              </a:ext>
            </a:extLst>
          </p:cNvPr>
          <p:cNvSpPr txBox="1"/>
          <p:nvPr/>
        </p:nvSpPr>
        <p:spPr>
          <a:xfrm>
            <a:off x="569842" y="419450"/>
            <a:ext cx="10416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Cardinality</a:t>
            </a:r>
            <a:r>
              <a:rPr lang="zh-CN" altLang="en-US" sz="2400" b="1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of</a:t>
            </a:r>
            <a:r>
              <a:rPr lang="zh-CN" altLang="en-US" sz="2400" b="1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rational</a:t>
            </a:r>
            <a:r>
              <a:rPr lang="zh-CN" altLang="en-US" sz="2400" b="1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Athelas" panose="02000503000000020003" pitchFamily="2" charset="77"/>
                <a:ea typeface="Hannotate SC" panose="03000500000000000000" pitchFamily="66" charset="-122"/>
                <a:cs typeface="Abadi" panose="020F0502020204030204" pitchFamily="34" charset="0"/>
              </a:rPr>
              <a:t>numbers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3A5DD2-48C6-294F-A2C8-4F1302816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457" y="1895775"/>
            <a:ext cx="4324421" cy="428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418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860</TotalTime>
  <Words>555</Words>
  <Application>Microsoft Macintosh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Hannotate SC</vt:lpstr>
      <vt:lpstr>Abadi</vt:lpstr>
      <vt:lpstr>Arial</vt:lpstr>
      <vt:lpstr>Athelas</vt:lpstr>
      <vt:lpstr>Calibri</vt:lpstr>
      <vt:lpstr>Cambria Math</vt:lpstr>
      <vt:lpstr>Rockwell</vt:lpstr>
      <vt:lpstr>Rockwell Condensed</vt:lpstr>
      <vt:lpstr>Rockwell Extra Bold</vt:lpstr>
      <vt:lpstr>Wingdings</vt:lpstr>
      <vt:lpstr>Wood Type</vt:lpstr>
      <vt:lpstr>Set Theory: Cardinality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 Theory: Cardinality</dc:title>
  <dc:creator>u3005895</dc:creator>
  <cp:lastModifiedBy>u3005895</cp:lastModifiedBy>
  <cp:revision>20</cp:revision>
  <dcterms:created xsi:type="dcterms:W3CDTF">2019-05-28T11:40:26Z</dcterms:created>
  <dcterms:modified xsi:type="dcterms:W3CDTF">2019-05-29T02:01:05Z</dcterms:modified>
</cp:coreProperties>
</file>